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9" r:id="rId2"/>
    <p:sldId id="334" r:id="rId3"/>
    <p:sldId id="295" r:id="rId4"/>
    <p:sldId id="338" r:id="rId5"/>
    <p:sldId id="339" r:id="rId6"/>
    <p:sldId id="316" r:id="rId7"/>
    <p:sldId id="317" r:id="rId8"/>
    <p:sldId id="337" r:id="rId9"/>
    <p:sldId id="306" r:id="rId10"/>
    <p:sldId id="307" r:id="rId11"/>
    <p:sldId id="308" r:id="rId12"/>
    <p:sldId id="318" r:id="rId13"/>
    <p:sldId id="309" r:id="rId14"/>
    <p:sldId id="312" r:id="rId15"/>
    <p:sldId id="323" r:id="rId16"/>
    <p:sldId id="314" r:id="rId17"/>
    <p:sldId id="315" r:id="rId18"/>
    <p:sldId id="325" r:id="rId19"/>
    <p:sldId id="329" r:id="rId20"/>
    <p:sldId id="330" r:id="rId21"/>
    <p:sldId id="331" r:id="rId22"/>
    <p:sldId id="332" r:id="rId23"/>
    <p:sldId id="335" r:id="rId24"/>
    <p:sldId id="333" r:id="rId25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39" autoAdjust="0"/>
    <p:restoredTop sz="96730" autoAdjust="0"/>
  </p:normalViewPr>
  <p:slideViewPr>
    <p:cSldViewPr snapToGrid="0">
      <p:cViewPr varScale="1">
        <p:scale>
          <a:sx n="115" d="100"/>
          <a:sy n="115" d="100"/>
        </p:scale>
        <p:origin x="774" y="10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1.</a:t>
            </a:r>
            <a:r>
              <a:rPr kumimoji="1" lang="ja-JP" altLang="en-US" baseline="0" dirty="0"/>
              <a:t>平均３</a:t>
            </a:r>
            <a:endParaRPr kumimoji="1" lang="en-US" altLang="ja-JP" baseline="0" dirty="0"/>
          </a:p>
          <a:p>
            <a:r>
              <a:rPr kumimoji="1" lang="ja-JP" altLang="en-US" dirty="0"/>
              <a:t>分散　</a:t>
            </a:r>
            <a:r>
              <a:rPr kumimoji="1" lang="en-US" altLang="ja-JP" dirty="0"/>
              <a:t>2.75</a:t>
            </a:r>
            <a:r>
              <a:rPr kumimoji="1" lang="ja-JP" altLang="en-US" dirty="0"/>
              <a:t>　</a:t>
            </a:r>
            <a:r>
              <a:rPr kumimoji="1" lang="en-US" altLang="ja-JP" dirty="0"/>
              <a:t>:((3-3)^2+(0-3)^2+(3-3)^2+(5-3)^2+(4-3)^2+(3-3)^2+(5-3)^2+(1-3)^2)/8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</a:t>
            </a:r>
            <a:r>
              <a:rPr kumimoji="1" lang="ja-JP" altLang="en-US" dirty="0"/>
              <a:t>の分散 </a:t>
            </a:r>
            <a:r>
              <a:rPr kumimoji="1" lang="en-US" altLang="ja-JP" dirty="0"/>
              <a:t>0.57…</a:t>
            </a:r>
          </a:p>
          <a:p>
            <a:r>
              <a:rPr kumimoji="1" lang="en-US" altLang="ja-JP" dirty="0"/>
              <a:t>B</a:t>
            </a:r>
            <a:r>
              <a:rPr kumimoji="1" lang="ja-JP" altLang="en-US" dirty="0"/>
              <a:t>の分散　</a:t>
            </a:r>
            <a:r>
              <a:rPr kumimoji="1" lang="en-US" altLang="ja-JP" dirty="0"/>
              <a:t>2.2…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Process&gt;noise&gt;</a:t>
            </a:r>
            <a:r>
              <a:rPr kumimoji="1" lang="en-US" altLang="ja-JP" dirty="0" err="1"/>
              <a:t>Solt</a:t>
            </a:r>
            <a:r>
              <a:rPr kumimoji="1" lang="en-US" altLang="ja-JP" baseline="0" dirty="0"/>
              <a:t> and </a:t>
            </a:r>
            <a:r>
              <a:rPr kumimoji="1" lang="en-US" altLang="ja-JP" baseline="0" dirty="0" err="1"/>
              <a:t>Papper</a:t>
            </a:r>
            <a:endParaRPr kumimoji="1" lang="en-US" altLang="ja-JP" baseline="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TODO bilateral</a:t>
            </a:r>
            <a:r>
              <a:rPr kumimoji="1" lang="en-US" altLang="ja-JP" baseline="0" dirty="0"/>
              <a:t> </a:t>
            </a:r>
            <a:r>
              <a:rPr kumimoji="1" lang="ja-JP" altLang="en-US" baseline="0" dirty="0"/>
              <a:t>空間に分布する画素を見せる</a:t>
            </a:r>
            <a:endParaRPr kumimoji="1" lang="en-US" altLang="ja-JP" baseline="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2021/9/22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2021/9/22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0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5" Type="http://schemas.openxmlformats.org/officeDocument/2006/relationships/image" Target="../media/image29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24" Type="http://schemas.openxmlformats.org/officeDocument/2006/relationships/image" Target="../media/image280.png"/><Relationship Id="rId5" Type="http://schemas.openxmlformats.org/officeDocument/2006/relationships/oleObject" Target="../embeddings/oleObject2.bin"/><Relationship Id="rId23" Type="http://schemas.openxmlformats.org/officeDocument/2006/relationships/image" Target="../media/image27.png"/><Relationship Id="rId19" Type="http://schemas.openxmlformats.org/officeDocument/2006/relationships/image" Target="../media/image240.png"/><Relationship Id="rId4" Type="http://schemas.openxmlformats.org/officeDocument/2006/relationships/image" Target="../media/image25.wmf"/><Relationship Id="rId9" Type="http://schemas.openxmlformats.org/officeDocument/2006/relationships/image" Target="../media/image28.png"/><Relationship Id="rId22" Type="http://schemas.openxmlformats.org/officeDocument/2006/relationships/image" Target="../media/image22.png"/><Relationship Id="rId27" Type="http://schemas.openxmlformats.org/officeDocument/2006/relationships/image" Target="../media/image13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00.png"/><Relationship Id="rId7" Type="http://schemas.openxmlformats.org/officeDocument/2006/relationships/image" Target="../media/image2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を中心とする 幅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の窓内の中央値を新しい画素値とする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外れ値（スパイクノイズ）を除去出来る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特徴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をある程度保存する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3161443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Process&gt;Filters&gt;Gaussian Blur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Process&gt;Filters&gt;median</a:t>
            </a:r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3223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Salt &amp;pepper noise image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Gaussian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Median 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画像中の領域境界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強いエッジ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をまたがずに平滑化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122544" y="6421735"/>
            <a:ext cx="1792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75350" y="6421735"/>
            <a:ext cx="1914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453604" y="6446817"/>
            <a:ext cx="17501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100" b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3461204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Plug in&gt;Process &gt; Bilateral Filters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Original image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radi:3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radi:50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radi:5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radi:80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輪郭が保持されるのでフィルターをかけたことに気づきにくい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560323" y="3915034"/>
            <a:ext cx="2556390" cy="2046215"/>
            <a:chOff x="1439777" y="3596250"/>
            <a:chExt cx="2954655" cy="2364999"/>
          </a:xfrm>
        </p:grpSpPr>
        <p:pic>
          <p:nvPicPr>
            <p:cNvPr id="45" name="図 44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1514522" y="3596250"/>
              <a:ext cx="2879910" cy="2364999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1439777" y="3797806"/>
              <a:ext cx="2954655" cy="2047001"/>
              <a:chOff x="4318540" y="4072490"/>
              <a:chExt cx="2594494" cy="1797479"/>
            </a:xfrm>
          </p:grpSpPr>
          <p:cxnSp>
            <p:nvCxnSpPr>
              <p:cNvPr id="32" name="直線矢印コネクタ 31"/>
              <p:cNvCxnSpPr/>
              <p:nvPr/>
            </p:nvCxnSpPr>
            <p:spPr>
              <a:xfrm flipH="1" flipV="1">
                <a:off x="4318540" y="5196046"/>
                <a:ext cx="1181322" cy="651678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 flipV="1">
                <a:off x="5499862" y="4072490"/>
                <a:ext cx="0" cy="1795738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 flipV="1">
                <a:off x="5482404" y="5317636"/>
                <a:ext cx="1430630" cy="552333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005130" y="832615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最も有名な特徴保存フィルタの１つ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空間的距離だけでなく、画素値の差を利用して重み計算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30646" y="5769358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831511" y="89659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画像は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協会 ディジタル画像処理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5.37]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参考に井尻が再作成したもの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83630" y="6278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843112" y="-4104362"/>
            <a:ext cx="12358353" cy="2401425"/>
            <a:chOff x="-843112" y="-7436080"/>
            <a:chExt cx="29504233" cy="5733143"/>
          </a:xfrm>
        </p:grpSpPr>
        <p:pic>
          <p:nvPicPr>
            <p:cNvPr id="39" name="図 38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-843112" y="-7436080"/>
              <a:ext cx="6981371" cy="5733143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 rotWithShape="1">
            <a:blip r:embed="rId5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21694264" y="-7276423"/>
              <a:ext cx="6966857" cy="5573486"/>
            </a:xfrm>
            <a:prstGeom prst="rect">
              <a:avLst/>
            </a:prstGeom>
          </p:spPr>
        </p:pic>
      </p:grpSp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5"/>
          <a:srcRect l="12037" t="14332" r="5639" b="10309"/>
          <a:stretch/>
        </p:blipFill>
        <p:spPr>
          <a:xfrm>
            <a:off x="5225441" y="3939933"/>
            <a:ext cx="2474006" cy="202131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l="11891" t="14438" r="5555" b="10735"/>
          <a:stretch/>
        </p:blipFill>
        <p:spPr>
          <a:xfrm>
            <a:off x="9028701" y="3934934"/>
            <a:ext cx="2486540" cy="198923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3446" y="1993255"/>
            <a:ext cx="1890144" cy="189014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3547" y="1935047"/>
            <a:ext cx="1857795" cy="185779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4761" y="1974564"/>
            <a:ext cx="1834420" cy="1834420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4985117" y="5778381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567851" y="5770662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359" y="3040062"/>
            <a:ext cx="1890144" cy="18901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注目画素位置 　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局所窓内の画素位置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が中心の局所窓   </a:t>
            </a:r>
            <a:endParaRPr lang="ja-JP" altLang="en-US"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Gaussian filter :</a:t>
                </a: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>
                <a:blip r:embed="rId4"/>
                <a:stretch>
                  <a:fillRect l="-2033" t="-65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Bilateral filter 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>
                <a:blip r:embed="rId5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のガウス関数</a:t>
                </a: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>
                <a:blip r:embed="rId6"/>
                <a:stretch>
                  <a:fillRect l="-290" t="-1052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グループ化 30"/>
          <p:cNvGrpSpPr/>
          <p:nvPr/>
        </p:nvGrpSpPr>
        <p:grpSpPr>
          <a:xfrm>
            <a:off x="1148941" y="2623718"/>
            <a:ext cx="4721437" cy="2345449"/>
            <a:chOff x="-465876" y="4179117"/>
            <a:chExt cx="4721437" cy="2345449"/>
          </a:xfrm>
        </p:grpSpPr>
        <p:sp>
          <p:nvSpPr>
            <p:cNvPr id="32" name="正方形/長方形 31"/>
            <p:cNvSpPr/>
            <p:nvPr/>
          </p:nvSpPr>
          <p:spPr>
            <a:xfrm>
              <a:off x="989884" y="5054854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9568" y="5434144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2208206" y="4603821"/>
              <a:ext cx="2047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: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注目画素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>
              <a:off x="1434675" y="4803876"/>
              <a:ext cx="859352" cy="6221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/>
          </p:nvSpPr>
          <p:spPr>
            <a:xfrm>
              <a:off x="1117873" y="543495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66035" y="5435363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1689690" y="4179117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39" name="直線矢印コネクタ 38"/>
            <p:cNvCxnSpPr/>
            <p:nvPr/>
          </p:nvCxnSpPr>
          <p:spPr>
            <a:xfrm flipH="1">
              <a:off x="1155805" y="4441876"/>
              <a:ext cx="597424" cy="9838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096133" y="6124456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41" name="直線矢印コネクタ 40"/>
            <p:cNvCxnSpPr>
              <a:stCxn id="40" idx="1"/>
            </p:cNvCxnSpPr>
            <p:nvPr/>
          </p:nvCxnSpPr>
          <p:spPr>
            <a:xfrm flipH="1" flipV="1">
              <a:off x="1616066" y="5520905"/>
              <a:ext cx="480067" cy="80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正方形/長方形 41"/>
            <p:cNvSpPr/>
            <p:nvPr/>
          </p:nvSpPr>
          <p:spPr>
            <a:xfrm>
              <a:off x="-465876" y="513165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W</a:t>
              </a:r>
              <a:r>
                <a:rPr lang="en-US" altLang="ja-JP" b="1" baseline="-25000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endPara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/>
            <p:cNvCxnSpPr>
              <a:stCxn id="42" idx="3"/>
              <a:endCxn id="32" idx="1"/>
            </p:cNvCxnSpPr>
            <p:nvPr/>
          </p:nvCxnSpPr>
          <p:spPr>
            <a:xfrm>
              <a:off x="-11906" y="5316322"/>
              <a:ext cx="1001790" cy="156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/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/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/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グループ化 2"/>
          <p:cNvGrpSpPr/>
          <p:nvPr/>
        </p:nvGrpSpPr>
        <p:grpSpPr>
          <a:xfrm>
            <a:off x="588756" y="3135958"/>
            <a:ext cx="3490136" cy="2754203"/>
            <a:chOff x="1751476" y="3552559"/>
            <a:chExt cx="2229996" cy="1759777"/>
          </a:xfrm>
        </p:grpSpPr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78693" y="3961811"/>
              <a:ext cx="1350525" cy="1350525"/>
            </a:xfrm>
            <a:prstGeom prst="rect">
              <a:avLst/>
            </a:prstGeom>
          </p:spPr>
        </p:pic>
        <p:grpSp>
          <p:nvGrpSpPr>
            <p:cNvPr id="25" name="グループ化 24"/>
            <p:cNvGrpSpPr/>
            <p:nvPr/>
          </p:nvGrpSpPr>
          <p:grpSpPr>
            <a:xfrm rot="16200000">
              <a:off x="2211183" y="3564506"/>
              <a:ext cx="1205438" cy="1181543"/>
              <a:chOff x="1050583" y="2100807"/>
              <a:chExt cx="915009" cy="814869"/>
            </a:xfrm>
          </p:grpSpPr>
          <p:grpSp>
            <p:nvGrpSpPr>
              <p:cNvPr id="26" name="グループ化 25"/>
              <p:cNvGrpSpPr/>
              <p:nvPr/>
            </p:nvGrpSpPr>
            <p:grpSpPr>
              <a:xfrm>
                <a:off x="1050583" y="2236117"/>
                <a:ext cx="727773" cy="555257"/>
                <a:chOff x="-382198" y="2566065"/>
                <a:chExt cx="1277397" cy="974594"/>
              </a:xfrm>
            </p:grpSpPr>
            <p:sp>
              <p:nvSpPr>
                <p:cNvPr id="31" name="正方形/長方形 30"/>
                <p:cNvSpPr/>
                <p:nvPr/>
              </p:nvSpPr>
              <p:spPr>
                <a:xfrm>
                  <a:off x="-382198" y="2704047"/>
                  <a:ext cx="859353" cy="836612"/>
                </a:xfrm>
                <a:prstGeom prst="rect">
                  <a:avLst/>
                </a:prstGeom>
                <a:solidFill>
                  <a:srgbClr val="FFC000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2" name="正方形/長方形 31"/>
                <p:cNvSpPr/>
                <p:nvPr/>
              </p:nvSpPr>
              <p:spPr>
                <a:xfrm>
                  <a:off x="-1760" y="3082585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3" name="直線矢印コネクタ 32"/>
                <p:cNvCxnSpPr/>
                <p:nvPr/>
              </p:nvCxnSpPr>
              <p:spPr>
                <a:xfrm flipH="1">
                  <a:off x="103235" y="3015239"/>
                  <a:ext cx="791964" cy="107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正方形/長方形 33"/>
                <p:cNvSpPr/>
                <p:nvPr/>
              </p:nvSpPr>
              <p:spPr>
                <a:xfrm>
                  <a:off x="-2554" y="2892944"/>
                  <a:ext cx="100063" cy="86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5" name="正方形/長方形 34"/>
                <p:cNvSpPr/>
                <p:nvPr/>
              </p:nvSpPr>
              <p:spPr>
                <a:xfrm>
                  <a:off x="3168" y="3279027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6" name="直線矢印コネクタ 35"/>
                <p:cNvCxnSpPr>
                  <a:endCxn id="34" idx="3"/>
                </p:cNvCxnSpPr>
                <p:nvPr/>
              </p:nvCxnSpPr>
              <p:spPr>
                <a:xfrm flipH="1">
                  <a:off x="97509" y="2566065"/>
                  <a:ext cx="727406" cy="3702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矢印コネクタ 36"/>
                <p:cNvCxnSpPr/>
                <p:nvPr/>
              </p:nvCxnSpPr>
              <p:spPr>
                <a:xfrm flipH="1" flipV="1">
                  <a:off x="103233" y="3322410"/>
                  <a:ext cx="721682" cy="16831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正方形/長方形 26"/>
                  <p:cNvSpPr/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400" b="1">
                              <a:latin typeface="Cambria Math"/>
                            </a:rPr>
                            <m:t>𝐱</m:t>
                          </m:r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7" name="正方形/長方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正方形/長方形 27"/>
                  <p:cNvSpPr/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8" name="正方形/長方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正方形/長方形 28"/>
                  <p:cNvSpPr/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9" name="正方形/長方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>
              <a:off x="1751476" y="4490888"/>
              <a:ext cx="2229996" cy="0"/>
            </a:xfrm>
            <a:prstGeom prst="line">
              <a:avLst/>
            </a:prstGeom>
            <a:noFill/>
            <a:ln w="444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エッジをまたいだ近傍画素について</a:t>
            </a: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864689" y="4954823"/>
            <a:ext cx="3327311" cy="1788877"/>
            <a:chOff x="4737188" y="4719373"/>
            <a:chExt cx="3327311" cy="1788877"/>
          </a:xfrm>
        </p:grpSpPr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バイラテラルフィルタ（パラメタ）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複数回適用すると良い結果が出やすい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カラー画像はチャンネル毎でなく、以下を用いて同じ重みを利用するとよい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  <a:blipFill>
                <a:blip r:embed="rId3"/>
                <a:stretch>
                  <a:fillRect l="-681" t="-10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57" y="5403232"/>
            <a:ext cx="1038225" cy="10382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6838" y="5308235"/>
            <a:ext cx="1038225" cy="10382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1447" y="5308235"/>
            <a:ext cx="1038225" cy="1038225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2181560" y="-4080301"/>
            <a:ext cx="6068377" cy="2377364"/>
            <a:chOff x="6377965" y="-7378638"/>
            <a:chExt cx="14487596" cy="5675701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7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8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11085" t="13560" r="5908" b="9371"/>
          <a:stretch/>
        </p:blipFill>
        <p:spPr>
          <a:xfrm>
            <a:off x="1573182" y="4806076"/>
            <a:ext cx="2433360" cy="199828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/>
          <a:srcRect l="12783" t="14351" r="5779" b="10599"/>
          <a:stretch/>
        </p:blipFill>
        <p:spPr>
          <a:xfrm>
            <a:off x="5515063" y="4801545"/>
            <a:ext cx="2456088" cy="20028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/>
          <a:srcRect l="11891" t="14438" r="5555" b="10735"/>
          <a:stretch/>
        </p:blipFill>
        <p:spPr>
          <a:xfrm>
            <a:off x="9479672" y="4801545"/>
            <a:ext cx="2428301" cy="194264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451034" y="44944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入力データ</a:t>
            </a:r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4042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9729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まとめ：空間フィルタ（非線形）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エッジ保存効果のあるフィルタを紹介した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エッジ保存平滑化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メディアンフィルタ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線形フィルタと比べ計算量は大きいが、特殊な効果が得られる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8340" y="2785496"/>
            <a:ext cx="11473211" cy="733270"/>
          </a:xfrm>
        </p:spPr>
        <p:txBody>
          <a:bodyPr/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78529"/>
            <a:ext cx="7390699" cy="1090595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値画像に変換する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白黒画素の密度により濃淡を表現する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画素が十分細かければ人の目に濃淡として認識される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901699" y="6496929"/>
            <a:ext cx="10210801" cy="392806"/>
            <a:chOff x="901699" y="6325494"/>
            <a:chExt cx="10210801" cy="392806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濃度パターン法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ティザ法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誤差拡散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pic>
        <p:nvPicPr>
          <p:cNvPr id="17" name="図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4113716"/>
            <a:ext cx="3499484" cy="233298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1" y="4113716"/>
            <a:ext cx="3499484" cy="233298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26" y="4113716"/>
            <a:ext cx="3499484" cy="233298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1002347" y="2869692"/>
            <a:ext cx="2546350" cy="11938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5001843" y="2869692"/>
            <a:ext cx="2387600" cy="11938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17063" r="58756" b="69599"/>
          <a:stretch/>
        </p:blipFill>
        <p:spPr>
          <a:xfrm>
            <a:off x="8944231" y="2869692"/>
            <a:ext cx="2472875" cy="11938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30" y="249797"/>
            <a:ext cx="3443390" cy="2295593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133349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3874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20876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7881"/>
          <a:stretch/>
        </p:blipFill>
        <p:spPr>
          <a:xfrm>
            <a:off x="6133449" y="249797"/>
            <a:ext cx="2097695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 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非線形フィルタ，ハーフトーニング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非線形フィルタ処理（エッジ保存平滑化フィルタ）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					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線形フィルタの復習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ハーフトーニング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図 5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504506" y="2305670"/>
            <a:ext cx="2482018" cy="1260446"/>
          </a:xfrm>
          <a:prstGeom prst="rect">
            <a:avLst/>
          </a:prstGeom>
        </p:spPr>
      </p:pic>
      <p:pic>
        <p:nvPicPr>
          <p:cNvPr id="576" name="図 5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497251" y="539779"/>
            <a:ext cx="2482018" cy="12604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濃度パターン法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各ブロックの平均輝度値を計算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各ブロックについて似た平均輝度値をもつパターンを選択し，置き換える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ブロックのサイズは変更可（今回は</a:t>
            </a: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78937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6" name="正方形/長方形 385"/>
          <p:cNvSpPr/>
          <p:nvPr/>
        </p:nvSpPr>
        <p:spPr>
          <a:xfrm>
            <a:off x="145523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7" name="正方形/長方形 386"/>
          <p:cNvSpPr/>
          <p:nvPr/>
        </p:nvSpPr>
        <p:spPr>
          <a:xfrm>
            <a:off x="22997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8" name="正方形/長方形 387"/>
          <p:cNvSpPr/>
          <p:nvPr/>
        </p:nvSpPr>
        <p:spPr>
          <a:xfrm>
            <a:off x="3163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9" name="正方形/長方形 388"/>
          <p:cNvSpPr/>
          <p:nvPr/>
        </p:nvSpPr>
        <p:spPr>
          <a:xfrm>
            <a:off x="4052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0" name="正方形/長方形 389"/>
          <p:cNvSpPr/>
          <p:nvPr/>
        </p:nvSpPr>
        <p:spPr>
          <a:xfrm>
            <a:off x="4894884" y="3927412"/>
            <a:ext cx="701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1" name="正方形/長方形 390"/>
          <p:cNvSpPr/>
          <p:nvPr/>
        </p:nvSpPr>
        <p:spPr>
          <a:xfrm>
            <a:off x="578938" y="502596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2" name="正方形/長方形 391"/>
          <p:cNvSpPr/>
          <p:nvPr/>
        </p:nvSpPr>
        <p:spPr>
          <a:xfrm>
            <a:off x="1512945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3" name="正方形/長方形 392"/>
          <p:cNvSpPr/>
          <p:nvPr/>
        </p:nvSpPr>
        <p:spPr>
          <a:xfrm>
            <a:off x="23574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4" name="正方形/長方形 393"/>
          <p:cNvSpPr/>
          <p:nvPr/>
        </p:nvSpPr>
        <p:spPr>
          <a:xfrm>
            <a:off x="3221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7/16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5" name="正方形/長方形 394"/>
          <p:cNvSpPr/>
          <p:nvPr/>
        </p:nvSpPr>
        <p:spPr>
          <a:xfrm>
            <a:off x="4110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6" name="正方形/長方形 395"/>
          <p:cNvSpPr/>
          <p:nvPr/>
        </p:nvSpPr>
        <p:spPr>
          <a:xfrm>
            <a:off x="49482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7" name="正方形/長方形 396"/>
          <p:cNvSpPr/>
          <p:nvPr/>
        </p:nvSpPr>
        <p:spPr>
          <a:xfrm>
            <a:off x="6366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8" name="正方形/長方形 397"/>
          <p:cNvSpPr/>
          <p:nvPr/>
        </p:nvSpPr>
        <p:spPr>
          <a:xfrm>
            <a:off x="15129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9" name="正方形/長方形 398"/>
          <p:cNvSpPr/>
          <p:nvPr/>
        </p:nvSpPr>
        <p:spPr>
          <a:xfrm>
            <a:off x="23574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0" name="正方形/長方形 399"/>
          <p:cNvSpPr/>
          <p:nvPr/>
        </p:nvSpPr>
        <p:spPr>
          <a:xfrm>
            <a:off x="3221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1" name="正方形/長方形 400"/>
          <p:cNvSpPr/>
          <p:nvPr/>
        </p:nvSpPr>
        <p:spPr>
          <a:xfrm>
            <a:off x="4110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平均画素値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73.0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に正規化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0.286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4/17~5/17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を採用する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8471" y="2319014"/>
            <a:ext cx="2490798" cy="1247179"/>
            <a:chOff x="6488471" y="2709539"/>
            <a:chExt cx="2490798" cy="1247179"/>
          </a:xfrm>
        </p:grpSpPr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770" y="-699677"/>
            <a:ext cx="3879500" cy="2500432"/>
          </a:xfrm>
          <a:prstGeom prst="rect">
            <a:avLst/>
          </a:prstGeom>
        </p:spPr>
      </p:pic>
      <p:grpSp>
        <p:nvGrpSpPr>
          <p:cNvPr id="509" name="グループ化 508"/>
          <p:cNvGrpSpPr/>
          <p:nvPr/>
        </p:nvGrpSpPr>
        <p:grpSpPr>
          <a:xfrm>
            <a:off x="56009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10" name="グループ化 50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63" name="正方形/長方形 5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2" name="正方形/長方形 5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3" name="正方形/長方形 5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4" name="正方形/長方形 5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1" name="グループ化 51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59" name="正方形/長方形 5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正方形/長方形 5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1" name="正方形/長方形 5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正方形/長方形 5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2" name="グループ化 51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41" name="正方形/長方形 5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正方形/長方形 5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7" name="正方形/長方形 5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正方形/長方形 5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5" name="グループ化 52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26" name="正方形/長方形 52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" name="正方形/長方形 52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正方形/長方形 52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0" name="正方形/長方形 5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75" name="図 57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6453427" y="3964692"/>
            <a:ext cx="4790291" cy="2245822"/>
          </a:xfrm>
          <a:prstGeom prst="rect">
            <a:avLst/>
          </a:prstGeom>
        </p:spPr>
      </p:pic>
      <p:pic>
        <p:nvPicPr>
          <p:cNvPr id="578" name="図 5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21911" r="69621" b="74838"/>
          <a:stretch/>
        </p:blipFill>
        <p:spPr>
          <a:xfrm>
            <a:off x="9331605" y="344685"/>
            <a:ext cx="487695" cy="4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ディザ法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のティザパターンを用意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各ブロックの画素においてティザパターンと比較 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ティザパターンの値以上         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白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ティザパターンの値より小さい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黒</a:t>
            </a:r>
            <a:endParaRPr kumimoji="1"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比較する際，画像の画素値を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から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[0,16]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に変更しておく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ティザパターン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出力パターン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88223" y="3392269"/>
            <a:ext cx="1962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96" y="157509"/>
            <a:ext cx="2499577" cy="1261981"/>
          </a:xfrm>
          <a:prstGeom prst="rect">
            <a:avLst/>
          </a:prstGeom>
        </p:spPr>
      </p:pic>
      <p:pic>
        <p:nvPicPr>
          <p:cNvPr id="252" name="図 2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7226001" y="4143197"/>
            <a:ext cx="3952861" cy="19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6415564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誤差拡散法</a:t>
            </a:r>
            <a:endParaRPr kumimoji="1" lang="ja-JP" altLang="en-US" sz="3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左上からラスタスキャンし一画素ずつ以下の通り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値化する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注目画素の画素値が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のとき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二値化処理</a:t>
                </a:r>
                <a:endPara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白に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注目画素を黒に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誤差拡散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上の二値化で以下の誤差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e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が発生した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- 255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–  0 </a:t>
                </a: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この誤差を隣接画素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分配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　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画素値を変化させる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18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>
                <a:blip r:embed="rId3"/>
                <a:stretch>
                  <a:fillRect l="-1287" t="-1053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493625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4775211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181020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5434742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4942146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4953000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8968517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4764720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4688617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186100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018557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7608661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0845347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7608661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7225189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006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1" y="1762125"/>
            <a:ext cx="4737099" cy="2641570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実装時の問題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右端や下端では誤差を拡散させる画素がない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解決策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右端や下端の計算時，誤差を拡散させる画素がない場合には誤差拡散を行わない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buNone/>
            </a:pP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7303250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5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値画像で表現する手法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濃度パターン法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ブロックの輝度値を利用し濃度パターンで置き換える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ティザ法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　　　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ティザパターンと画素値を比較し二値化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　　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ラスタスキャン順に二値化し，発生した誤差を隣接画素に拡散する</a:t>
            </a:r>
            <a:endParaRPr lang="en-US" altLang="ja-JP" sz="20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プログラミング演習で実装します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216356" y="3340024"/>
            <a:ext cx="9980295" cy="3517976"/>
            <a:chOff x="525780" y="2869692"/>
            <a:chExt cx="11404630" cy="4020043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901699" y="6496929"/>
              <a:ext cx="10210801" cy="392806"/>
              <a:chOff x="901699" y="6325494"/>
              <a:chExt cx="10210801" cy="392806"/>
            </a:xfrm>
          </p:grpSpPr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016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濃度パターン法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807396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ティザ法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87375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誤差拡散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" y="4113716"/>
              <a:ext cx="3499484" cy="2332989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901" y="4113716"/>
              <a:ext cx="3499484" cy="2332989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0926" y="4113716"/>
              <a:ext cx="3499484" cy="2332989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2" t="16222" r="58082" b="67760"/>
            <a:stretch/>
          </p:blipFill>
          <p:spPr>
            <a:xfrm>
              <a:off x="1002347" y="2869692"/>
              <a:ext cx="2546350" cy="1193800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5" t="16331" r="59398" b="68971"/>
            <a:stretch/>
          </p:blipFill>
          <p:spPr>
            <a:xfrm>
              <a:off x="5001843" y="2869692"/>
              <a:ext cx="2387600" cy="119380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6" t="17063" r="58756" b="69599"/>
            <a:stretch/>
          </p:blipFill>
          <p:spPr>
            <a:xfrm>
              <a:off x="8944231" y="2869692"/>
              <a:ext cx="2472875" cy="1193800"/>
            </a:xfrm>
            <a:prstGeom prst="rect">
              <a:avLst/>
            </a:prstGeom>
          </p:spPr>
        </p:pic>
        <p:sp>
          <p:nvSpPr>
            <p:cNvPr id="27" name="正方形/長方形 26"/>
            <p:cNvSpPr/>
            <p:nvPr/>
          </p:nvSpPr>
          <p:spPr>
            <a:xfrm>
              <a:off x="133349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874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20876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を利用して画素値を決めるフィルタ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181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正方形/長方形 48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87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391549"/>
            <a:ext cx="8674593" cy="733270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準備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平均と分散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が与えられたとき、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その平均は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で与えられる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  <a:blipFill>
                <a:blip r:embed="rId3"/>
                <a:stretch>
                  <a:fillRect l="-1004" t="-25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490142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以下の集合の平均と分散を求めよ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どちらが分散が大きい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A: {3,4,3,4,3,2,2},   B: {3,5,3,5,3,1,1}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4886415" cy="1098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平滑化フィルタでは，　      　　画素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kumimoji="1"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j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を計算するため周囲の　画素の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を計算した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エッジ保存平滑化フィルタでは、以下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種の領域を考え，</a:t>
            </a:r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一番分散の小さな領域の平均値を、その画素の値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とする</a:t>
            </a:r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87" y="283483"/>
            <a:ext cx="4595163" cy="3063442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8" y="3605427"/>
            <a:ext cx="4595163" cy="30634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75" y="3605427"/>
            <a:ext cx="4595163" cy="306344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23079" y="32360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8741608" y="323609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083356" y="166475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90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数値の集合の代表値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数値の小さい順に並べ、ちょうど中央に位置する値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中央値と平均値は，用途によって使い分ける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6742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09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4792799" y="4421381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6457</TotalTime>
  <Words>1358</Words>
  <Application>Microsoft Office PowerPoint</Application>
  <PresentationFormat>ワイド画面</PresentationFormat>
  <Paragraphs>336</Paragraphs>
  <Slides>24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4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ディジタルメディア処理</vt:lpstr>
      <vt:lpstr>フィルタ処理2 : 非線形フィルタ，ハーフトーニング</vt:lpstr>
      <vt:lpstr>非線形フィルタ</vt:lpstr>
      <vt:lpstr>空間フィルタとは</vt:lpstr>
      <vt:lpstr>線形フィルタとは</vt:lpstr>
      <vt:lpstr>準備 : 平均と分散</vt:lpstr>
      <vt:lpstr>エッジ保存平滑化フィルタ</vt:lpstr>
      <vt:lpstr>PowerPoint プレゼンテーション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誤差拡散法</vt:lpstr>
      <vt:lpstr>まとめ : ハーフトーン処理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262</cp:revision>
  <cp:lastPrinted>2021-09-22T07:47:53Z</cp:lastPrinted>
  <dcterms:created xsi:type="dcterms:W3CDTF">2017-01-19T02:23:36Z</dcterms:created>
  <dcterms:modified xsi:type="dcterms:W3CDTF">2021-09-22T07:48:03Z</dcterms:modified>
</cp:coreProperties>
</file>